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90" r:id="rId3"/>
    <p:sldId id="636" r:id="rId4"/>
    <p:sldId id="291" r:id="rId5"/>
    <p:sldId id="637" r:id="rId6"/>
    <p:sldId id="626" r:id="rId7"/>
    <p:sldId id="639" r:id="rId8"/>
    <p:sldId id="640" r:id="rId9"/>
    <p:sldId id="638" r:id="rId10"/>
    <p:sldId id="641" r:id="rId11"/>
    <p:sldId id="642" r:id="rId12"/>
    <p:sldId id="262" r:id="rId1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28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FCE29-8369-47EF-9769-76294797EE1F}" type="datetimeFigureOut">
              <a:rPr lang="en-AU" smtClean="0"/>
              <a:t>21/08/2019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067B2-DBFE-4262-8732-3E9F1FB473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7070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6BA-885B-4E5D-9436-9A0F2D9BA6CC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0660-8286-484C-8430-F1F8631A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29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6BA-885B-4E5D-9436-9A0F2D9BA6CC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0660-8286-484C-8430-F1F8631A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72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6BA-885B-4E5D-9436-9A0F2D9BA6CC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0660-8286-484C-8430-F1F8631A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61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6BA-885B-4E5D-9436-9A0F2D9BA6CC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0660-8286-484C-8430-F1F8631A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86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6BA-885B-4E5D-9436-9A0F2D9BA6CC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0660-8286-484C-8430-F1F8631A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18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6BA-885B-4E5D-9436-9A0F2D9BA6CC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0660-8286-484C-8430-F1F8631A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93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6BA-885B-4E5D-9436-9A0F2D9BA6CC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0660-8286-484C-8430-F1F8631A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1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6BA-885B-4E5D-9436-9A0F2D9BA6CC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0660-8286-484C-8430-F1F8631A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86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6BA-885B-4E5D-9436-9A0F2D9BA6CC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0660-8286-484C-8430-F1F8631A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86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6BA-885B-4E5D-9436-9A0F2D9BA6CC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0660-8286-484C-8430-F1F8631A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7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16BA-885B-4E5D-9436-9A0F2D9BA6CC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0660-8286-484C-8430-F1F8631A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6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D16BA-885B-4E5D-9436-9A0F2D9BA6CC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90660-8286-484C-8430-F1F8631AF66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" y="0"/>
            <a:ext cx="9130470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0"/>
            <a:ext cx="9144000" cy="686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148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979459" y="-13158"/>
            <a:ext cx="9144000" cy="1017588"/>
          </a:xfrm>
        </p:spPr>
        <p:txBody>
          <a:bodyPr>
            <a:no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3E0547"/>
                </a:solidFill>
                <a:latin typeface="Arial" panose="020B0604020202020204" pitchFamily="34" charset="0"/>
              </a:rPr>
              <a:t>Overview</a:t>
            </a:r>
            <a:endParaRPr lang="en-AU" altLang="en-US" sz="3600" b="1" dirty="0">
              <a:solidFill>
                <a:srgbClr val="3E0547"/>
              </a:solidFill>
              <a:latin typeface="Arial" panose="020B0604020202020204" pitchFamily="34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507380" y="949494"/>
            <a:ext cx="5854390" cy="1773934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Rounded Rectangle 2"/>
          <p:cNvSpPr/>
          <p:nvPr/>
        </p:nvSpPr>
        <p:spPr>
          <a:xfrm>
            <a:off x="551984" y="2846091"/>
            <a:ext cx="1265663" cy="20295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Materials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042530" y="2853526"/>
            <a:ext cx="1265663" cy="20295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Labour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47936" y="2853526"/>
            <a:ext cx="1265663" cy="20295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Land 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53347" y="2842375"/>
            <a:ext cx="1265663" cy="20295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Logistics 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7380" y="4987126"/>
            <a:ext cx="5854390" cy="702526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Customer/Product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33492" y="1152965"/>
            <a:ext cx="602166" cy="5687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$</a:t>
            </a:r>
            <a:endParaRPr lang="en-AU" sz="2800" b="1" dirty="0"/>
          </a:p>
        </p:txBody>
      </p:sp>
      <p:pic>
        <p:nvPicPr>
          <p:cNvPr id="1026" name="Picture 2" descr="Image result for black clo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024" y="2030793"/>
            <a:ext cx="625011" cy="62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929" y="2032613"/>
            <a:ext cx="602418" cy="62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Brace 8"/>
          <p:cNvSpPr/>
          <p:nvPr/>
        </p:nvSpPr>
        <p:spPr>
          <a:xfrm>
            <a:off x="6478858" y="949494"/>
            <a:ext cx="535259" cy="177393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ight Brace 13"/>
          <p:cNvSpPr/>
          <p:nvPr/>
        </p:nvSpPr>
        <p:spPr>
          <a:xfrm>
            <a:off x="6478857" y="2842375"/>
            <a:ext cx="535260" cy="202952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ight Brace 14"/>
          <p:cNvSpPr/>
          <p:nvPr/>
        </p:nvSpPr>
        <p:spPr>
          <a:xfrm>
            <a:off x="6478858" y="4987126"/>
            <a:ext cx="535260" cy="702526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6997389" y="4883048"/>
            <a:ext cx="1962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Changes to</a:t>
            </a:r>
          </a:p>
          <a:p>
            <a:pPr algn="ctr"/>
            <a:r>
              <a:rPr lang="en-US" dirty="0"/>
              <a:t>Design Change Everything! </a:t>
            </a:r>
          </a:p>
          <a:p>
            <a:pPr algn="ctr"/>
            <a:r>
              <a:rPr lang="en-US" dirty="0"/>
              <a:t>(You)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7140511" y="3268122"/>
            <a:ext cx="16949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Changes to the Pillars Drive Adjustments to the Forces (Manufacturer)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7131205" y="1236296"/>
            <a:ext cx="16949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Changes to the Forces Drive Adjustments to the Pillars</a:t>
            </a:r>
          </a:p>
          <a:p>
            <a:pPr algn="ctr"/>
            <a:r>
              <a:rPr lang="en-US" dirty="0"/>
              <a:t>(Everyone)</a:t>
            </a:r>
          </a:p>
        </p:txBody>
      </p:sp>
    </p:spTree>
    <p:extLst>
      <p:ext uri="{BB962C8B-B14F-4D97-AF65-F5344CB8AC3E}">
        <p14:creationId xmlns:p14="http://schemas.microsoft.com/office/powerpoint/2010/main" val="402569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4" grpId="0" animBg="1"/>
      <p:bldP spid="5" grpId="0" animBg="1"/>
      <p:bldP spid="9" grpId="0" animBg="1"/>
      <p:bldP spid="14" grpId="0" animBg="1"/>
      <p:bldP spid="15" grpId="0" animBg="1"/>
      <p:bldP spid="10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0" y="962237"/>
            <a:ext cx="914400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>
                <a:solidFill>
                  <a:srgbClr val="3E0547"/>
                </a:solidFill>
                <a:latin typeface="Arial" panose="020B0604020202020204" pitchFamily="34" charset="0"/>
              </a:rPr>
              <a:t>Q&amp;A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b="1" dirty="0">
              <a:solidFill>
                <a:srgbClr val="3E0547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3E0547"/>
                </a:solidFill>
                <a:latin typeface="Arial" panose="020B0604020202020204" pitchFamily="34" charset="0"/>
              </a:rPr>
              <a:t>Thanks for Joining!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b="1" dirty="0">
              <a:solidFill>
                <a:srgbClr val="3E0547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3E0547"/>
                </a:solidFill>
                <a:latin typeface="Arial" panose="020B0604020202020204" pitchFamily="34" charset="0"/>
              </a:rPr>
              <a:t>Next Week: Strategy Calls!</a:t>
            </a:r>
            <a:endParaRPr lang="en-AU" altLang="en-US" sz="5400" b="1" dirty="0">
              <a:solidFill>
                <a:srgbClr val="3E0547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63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81"/>
            <a:ext cx="9144000" cy="686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67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67112" y="1914631"/>
            <a:ext cx="8958263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sz="6000" b="1" dirty="0">
                <a:solidFill>
                  <a:srgbClr val="3E0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Buying Secrets</a:t>
            </a:r>
            <a:endParaRPr lang="en-AU" sz="6000" b="1" dirty="0">
              <a:solidFill>
                <a:srgbClr val="3E05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sz="6000" b="1" dirty="0">
                <a:solidFill>
                  <a:srgbClr val="3E0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 10</a:t>
            </a:r>
          </a:p>
          <a:p>
            <a:pPr algn="ctr">
              <a:buNone/>
            </a:pPr>
            <a:endParaRPr lang="en-AU" sz="6000" b="1" dirty="0">
              <a:solidFill>
                <a:srgbClr val="3E05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91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0" y="609937"/>
            <a:ext cx="8958263" cy="5853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sz="5400" b="1" dirty="0">
                <a:solidFill>
                  <a:srgbClr val="3E0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4 Pillars of</a:t>
            </a:r>
          </a:p>
          <a:p>
            <a:pPr algn="ctr">
              <a:buNone/>
            </a:pPr>
            <a:r>
              <a:rPr lang="en-US" sz="5400" b="1" dirty="0">
                <a:solidFill>
                  <a:srgbClr val="3E0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</a:p>
          <a:p>
            <a:pPr algn="ctr">
              <a:buNone/>
            </a:pPr>
            <a:r>
              <a:rPr lang="en-US" sz="5400" b="1" dirty="0">
                <a:solidFill>
                  <a:srgbClr val="3E0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  <a:p>
            <a:pPr algn="ctr">
              <a:buNone/>
            </a:pPr>
            <a:r>
              <a:rPr lang="en-US" sz="5400" b="1" dirty="0">
                <a:solidFill>
                  <a:srgbClr val="3E05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3 Forces of Manufacturing</a:t>
            </a:r>
          </a:p>
          <a:p>
            <a:pPr algn="ctr">
              <a:buNone/>
            </a:pPr>
            <a:endParaRPr lang="en-AU" sz="6000" b="1" dirty="0">
              <a:solidFill>
                <a:srgbClr val="3E05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89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0" y="426979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3E0547"/>
                </a:solidFill>
                <a:latin typeface="Arial" panose="020B0604020202020204" pitchFamily="34" charset="0"/>
              </a:rPr>
              <a:t>How Manufacturers Think?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flipH="1">
            <a:off x="245324" y="912061"/>
            <a:ext cx="8631045" cy="392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0225" indent="-530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endParaRPr lang="en-AU" sz="3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r>
              <a:rPr lang="en-AU" sz="2800" dirty="0">
                <a:latin typeface="Arial" panose="020B0604020202020204" pitchFamily="34" charset="0"/>
              </a:rPr>
              <a:t>Most manufacturers view the world from a number of perspectives: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endParaRPr lang="en-AU" sz="2800" dirty="0">
              <a:latin typeface="Arial" panose="020B0604020202020204" pitchFamily="34" charset="0"/>
            </a:endParaRP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r>
              <a:rPr lang="en-US" sz="2000" dirty="0">
                <a:latin typeface="Arial" panose="020B0604020202020204" pitchFamily="34" charset="0"/>
              </a:rPr>
              <a:t>Rate of production (internal time-lines, managing expectations)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r>
              <a:rPr lang="en-US" sz="2000" dirty="0">
                <a:latin typeface="Arial" panose="020B0604020202020204" pitchFamily="34" charset="0"/>
              </a:rPr>
              <a:t>Quality (what is possible vs. what is deliverable/repeatable)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r>
              <a:rPr lang="en-US" sz="2000" dirty="0">
                <a:latin typeface="Arial" panose="020B0604020202020204" pitchFamily="34" charset="0"/>
              </a:rPr>
              <a:t>Cost (profitability vs cost of production)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r>
              <a:rPr lang="en-US" sz="2000" dirty="0">
                <a:latin typeface="Arial" panose="020B0604020202020204" pitchFamily="34" charset="0"/>
              </a:rPr>
              <a:t>Flexibility (stretch production, ad-hoc requests, machine failure)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r>
              <a:rPr lang="en-US" sz="2000" dirty="0">
                <a:latin typeface="Arial" panose="020B0604020202020204" pitchFamily="34" charset="0"/>
              </a:rPr>
              <a:t>Sustainability (# of suppliers, # of customers, # of staff)</a:t>
            </a:r>
            <a:endParaRPr 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53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0" y="259711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3E0547"/>
                </a:solidFill>
                <a:latin typeface="Arial" panose="020B0604020202020204" pitchFamily="34" charset="0"/>
              </a:rPr>
              <a:t>In Reality there are 4 Key Considerations that Affect All Manufacturers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 b="1" dirty="0">
              <a:solidFill>
                <a:srgbClr val="3E0547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3E0547"/>
                </a:solidFill>
                <a:latin typeface="Arial" panose="020B0604020202020204" pitchFamily="34" charset="0"/>
              </a:rPr>
              <a:t>We call these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3E0547"/>
                </a:solidFill>
                <a:latin typeface="Arial" panose="020B0604020202020204" pitchFamily="34" charset="0"/>
              </a:rPr>
              <a:t>“Pillars of Production”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3E0547"/>
                </a:solidFill>
                <a:latin typeface="Arial" panose="020B0604020202020204" pitchFamily="34" charset="0"/>
              </a:rPr>
              <a:t>With out any one of them everything will fall over</a:t>
            </a:r>
            <a:endParaRPr lang="en-AU" altLang="en-US" sz="4400" b="1" dirty="0">
              <a:solidFill>
                <a:srgbClr val="3E0547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99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1017588"/>
          </a:xfrm>
        </p:spPr>
        <p:txBody>
          <a:bodyPr>
            <a:no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3E0547"/>
                </a:solidFill>
                <a:latin typeface="Arial" panose="020B0604020202020204" pitchFamily="34" charset="0"/>
              </a:rPr>
              <a:t>The 4 Pillars Of Production</a:t>
            </a:r>
            <a:endParaRPr lang="en-AU" altLang="en-US" sz="3600" b="1" dirty="0">
              <a:solidFill>
                <a:srgbClr val="3E0547"/>
              </a:solidFill>
              <a:latin typeface="Arial" panose="020B0604020202020204" pitchFamily="34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1109546" y="1169988"/>
            <a:ext cx="5854390" cy="1773934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Rounded Rectangle 2"/>
          <p:cNvSpPr/>
          <p:nvPr/>
        </p:nvSpPr>
        <p:spPr>
          <a:xfrm>
            <a:off x="1154150" y="3066585"/>
            <a:ext cx="1265663" cy="2029522"/>
          </a:xfrm>
          <a:prstGeom prst="round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Materials</a:t>
            </a:r>
            <a:endParaRPr lang="en-AU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644696" y="3074020"/>
            <a:ext cx="1265663" cy="2029522"/>
          </a:xfrm>
          <a:prstGeom prst="round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Labour</a:t>
            </a:r>
            <a:endParaRPr lang="en-AU" b="1" dirty="0"/>
          </a:p>
        </p:txBody>
      </p:sp>
      <p:sp>
        <p:nvSpPr>
          <p:cNvPr id="7" name="Rounded Rectangle 6"/>
          <p:cNvSpPr/>
          <p:nvPr/>
        </p:nvSpPr>
        <p:spPr>
          <a:xfrm>
            <a:off x="4150102" y="3074020"/>
            <a:ext cx="1265663" cy="2029522"/>
          </a:xfrm>
          <a:prstGeom prst="round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Land </a:t>
            </a:r>
            <a:endParaRPr lang="en-AU" b="1" dirty="0"/>
          </a:p>
        </p:txBody>
      </p:sp>
      <p:sp>
        <p:nvSpPr>
          <p:cNvPr id="8" name="Rounded Rectangle 7"/>
          <p:cNvSpPr/>
          <p:nvPr/>
        </p:nvSpPr>
        <p:spPr>
          <a:xfrm>
            <a:off x="5655513" y="3062869"/>
            <a:ext cx="1265663" cy="2029522"/>
          </a:xfrm>
          <a:prstGeom prst="round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Logistics </a:t>
            </a:r>
            <a:endParaRPr lang="en-AU" b="1" dirty="0"/>
          </a:p>
        </p:txBody>
      </p:sp>
      <p:sp>
        <p:nvSpPr>
          <p:cNvPr id="4" name="Rectangle 3"/>
          <p:cNvSpPr/>
          <p:nvPr/>
        </p:nvSpPr>
        <p:spPr>
          <a:xfrm>
            <a:off x="1109546" y="5207620"/>
            <a:ext cx="5854390" cy="70252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Customer/Product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735658" y="1373459"/>
            <a:ext cx="602166" cy="5687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$</a:t>
            </a:r>
            <a:endParaRPr lang="en-AU" sz="2800" b="1" dirty="0"/>
          </a:p>
        </p:txBody>
      </p:sp>
      <p:pic>
        <p:nvPicPr>
          <p:cNvPr id="1026" name="Picture 2" descr="Image result for black clo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190" y="2251287"/>
            <a:ext cx="625011" cy="62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095" y="2253107"/>
            <a:ext cx="602418" cy="62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Brace 8"/>
          <p:cNvSpPr/>
          <p:nvPr/>
        </p:nvSpPr>
        <p:spPr>
          <a:xfrm>
            <a:off x="7081024" y="1169988"/>
            <a:ext cx="535259" cy="177393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ight Brace 13"/>
          <p:cNvSpPr/>
          <p:nvPr/>
        </p:nvSpPr>
        <p:spPr>
          <a:xfrm>
            <a:off x="7081023" y="3062869"/>
            <a:ext cx="535260" cy="202952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ight Brace 14"/>
          <p:cNvSpPr/>
          <p:nvPr/>
        </p:nvSpPr>
        <p:spPr>
          <a:xfrm>
            <a:off x="7081024" y="5207620"/>
            <a:ext cx="535260" cy="702526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7649738" y="5363734"/>
            <a:ext cx="110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Design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7560528" y="3892964"/>
            <a:ext cx="1694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Implement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7320779" y="1863442"/>
            <a:ext cx="1694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Result</a:t>
            </a:r>
          </a:p>
        </p:txBody>
      </p:sp>
    </p:spTree>
    <p:extLst>
      <p:ext uri="{BB962C8B-B14F-4D97-AF65-F5344CB8AC3E}">
        <p14:creationId xmlns:p14="http://schemas.microsoft.com/office/powerpoint/2010/main" val="208875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4" grpId="0" animBg="1"/>
      <p:bldP spid="5" grpId="0" animBg="1"/>
      <p:bldP spid="9" grpId="0" animBg="1"/>
      <p:bldP spid="14" grpId="0" animBg="1"/>
      <p:bldP spid="15" grpId="0" animBg="1"/>
      <p:bldP spid="10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0" y="259711"/>
            <a:ext cx="91440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4000" b="1" dirty="0">
                <a:solidFill>
                  <a:srgbClr val="3E0547"/>
                </a:solidFill>
                <a:latin typeface="Arial" panose="020B0604020202020204" pitchFamily="34" charset="0"/>
              </a:rPr>
              <a:t>The 4 Pillars Create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4000" b="1" dirty="0">
                <a:solidFill>
                  <a:srgbClr val="3E0547"/>
                </a:solidFill>
                <a:latin typeface="Arial" panose="020B0604020202020204" pitchFamily="34" charset="0"/>
              </a:rPr>
              <a:t>3 Forces of Manufacturing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3E0547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3E0547"/>
                </a:solidFill>
                <a:latin typeface="Arial" panose="020B0604020202020204" pitchFamily="34" charset="0"/>
              </a:rPr>
              <a:t>The 3 Forces of Manufacturing  Apply to Each Pillar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b="1" dirty="0">
              <a:solidFill>
                <a:srgbClr val="3E0547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3E0547"/>
                </a:solidFill>
                <a:latin typeface="Arial" panose="020B0604020202020204" pitchFamily="34" charset="0"/>
              </a:rPr>
              <a:t>The strength of the 4 pillars determines the influence of the 3 Forces</a:t>
            </a:r>
            <a:endParaRPr lang="en-AU" altLang="en-US" sz="4000" b="1" dirty="0">
              <a:solidFill>
                <a:srgbClr val="3E0547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18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245322" y="40890"/>
            <a:ext cx="9144000" cy="1017588"/>
          </a:xfrm>
        </p:spPr>
        <p:txBody>
          <a:bodyPr>
            <a:no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3E0547"/>
                </a:solidFill>
                <a:latin typeface="Arial" panose="020B0604020202020204" pitchFamily="34" charset="0"/>
              </a:rPr>
              <a:t>The 3 Forces of Manufacturing</a:t>
            </a:r>
            <a:endParaRPr lang="en-AU" altLang="en-US" sz="3600" b="1" dirty="0">
              <a:solidFill>
                <a:srgbClr val="3E0547"/>
              </a:solidFill>
              <a:latin typeface="Arial" panose="020B0604020202020204" pitchFamily="34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1109546" y="1169988"/>
            <a:ext cx="5854390" cy="1773934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Rounded Rectangle 2"/>
          <p:cNvSpPr/>
          <p:nvPr/>
        </p:nvSpPr>
        <p:spPr>
          <a:xfrm>
            <a:off x="1154150" y="3066585"/>
            <a:ext cx="1265663" cy="202952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Materials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44696" y="3074020"/>
            <a:ext cx="1265663" cy="202952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Labour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50102" y="3074020"/>
            <a:ext cx="1265663" cy="202952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Land 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55513" y="3062869"/>
            <a:ext cx="1265663" cy="202952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Logistics 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9546" y="5207620"/>
            <a:ext cx="5854390" cy="70252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Customer/Product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735658" y="1373459"/>
            <a:ext cx="602166" cy="5687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$</a:t>
            </a:r>
            <a:endParaRPr lang="en-AU" sz="2800" b="1" dirty="0"/>
          </a:p>
        </p:txBody>
      </p:sp>
      <p:pic>
        <p:nvPicPr>
          <p:cNvPr id="1026" name="Picture 2" descr="Image result for black clo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190" y="2251287"/>
            <a:ext cx="625011" cy="62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095" y="2253107"/>
            <a:ext cx="602418" cy="62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Brace 8"/>
          <p:cNvSpPr/>
          <p:nvPr/>
        </p:nvSpPr>
        <p:spPr>
          <a:xfrm>
            <a:off x="7081024" y="1169988"/>
            <a:ext cx="535259" cy="177393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ight Brace 13"/>
          <p:cNvSpPr/>
          <p:nvPr/>
        </p:nvSpPr>
        <p:spPr>
          <a:xfrm>
            <a:off x="7081023" y="3062869"/>
            <a:ext cx="535260" cy="202952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ight Brace 14"/>
          <p:cNvSpPr/>
          <p:nvPr/>
        </p:nvSpPr>
        <p:spPr>
          <a:xfrm>
            <a:off x="7081024" y="5207620"/>
            <a:ext cx="535260" cy="702526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7515916" y="4948313"/>
            <a:ext cx="1795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 the Forces by Controlling Design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7683191" y="3350117"/>
            <a:ext cx="14608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Adjustments to Pillars Effect the Forces &amp; Visa Versa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7649738" y="1318291"/>
            <a:ext cx="15277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Everything Creates Forces of Different Strength</a:t>
            </a:r>
          </a:p>
        </p:txBody>
      </p:sp>
    </p:spTree>
    <p:extLst>
      <p:ext uri="{BB962C8B-B14F-4D97-AF65-F5344CB8AC3E}">
        <p14:creationId xmlns:p14="http://schemas.microsoft.com/office/powerpoint/2010/main" val="250469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4" grpId="0" animBg="1"/>
      <p:bldP spid="5" grpId="0" animBg="1"/>
      <p:bldP spid="9" grpId="0" animBg="1"/>
      <p:bldP spid="14" grpId="0" animBg="1"/>
      <p:bldP spid="15" grpId="0" animBg="1"/>
      <p:bldP spid="10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0" y="426979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4400" b="1" dirty="0">
                <a:solidFill>
                  <a:srgbClr val="3E0547"/>
                </a:solidFill>
                <a:latin typeface="Arial" panose="020B0604020202020204" pitchFamily="34" charset="0"/>
              </a:rPr>
              <a:t>The 3 Forces of Manufacturing</a:t>
            </a:r>
            <a:endParaRPr lang="en-AU" altLang="en-US" sz="4400" b="1" dirty="0">
              <a:solidFill>
                <a:srgbClr val="3E0547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flipH="1">
            <a:off x="256477" y="811699"/>
            <a:ext cx="8631045" cy="450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0225" indent="-530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endParaRPr lang="en-AU" sz="3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r>
              <a:rPr lang="en-AU" sz="2800" dirty="0">
                <a:solidFill>
                  <a:srgbClr val="00B0F0"/>
                </a:solidFill>
                <a:latin typeface="Arial" panose="020B0604020202020204" pitchFamily="34" charset="0"/>
              </a:rPr>
              <a:t>Time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r>
              <a:rPr lang="en-US" sz="2000" dirty="0">
                <a:latin typeface="Arial" panose="020B0604020202020204" pitchFamily="34" charset="0"/>
              </a:rPr>
              <a:t>Less available Time Increases Cost, Decreases Quality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r>
              <a:rPr lang="en-US" sz="2000" dirty="0">
                <a:latin typeface="Arial" panose="020B0604020202020204" pitchFamily="34" charset="0"/>
              </a:rPr>
              <a:t>More available Time Decreases Cost, Improves Quality</a:t>
            </a:r>
            <a:endParaRPr lang="en-AU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r>
              <a:rPr lang="en-AU" sz="2800" dirty="0">
                <a:solidFill>
                  <a:srgbClr val="00B0F0"/>
                </a:solidFill>
                <a:latin typeface="Arial" panose="020B0604020202020204" pitchFamily="34" charset="0"/>
              </a:rPr>
              <a:t>Money 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r>
              <a:rPr lang="en-US" sz="2000" dirty="0">
                <a:latin typeface="Arial" panose="020B0604020202020204" pitchFamily="34" charset="0"/>
              </a:rPr>
              <a:t>Less Money Increases Time, Decreases Quality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r>
              <a:rPr lang="en-US" sz="2000" dirty="0">
                <a:latin typeface="Arial" panose="020B0604020202020204" pitchFamily="34" charset="0"/>
              </a:rPr>
              <a:t>More Money Decreases Time, Improves Quality</a:t>
            </a:r>
            <a:endParaRPr lang="en-AU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r>
              <a:rPr lang="en-AU" sz="2800" dirty="0">
                <a:solidFill>
                  <a:srgbClr val="00B0F0"/>
                </a:solidFill>
                <a:latin typeface="Arial" panose="020B0604020202020204" pitchFamily="34" charset="0"/>
              </a:rPr>
              <a:t>Quality</a:t>
            </a:r>
            <a:endParaRPr lang="en-US" sz="2000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r>
              <a:rPr lang="en-US" sz="2000" dirty="0">
                <a:latin typeface="Arial" panose="020B0604020202020204" pitchFamily="34" charset="0"/>
              </a:rPr>
              <a:t>High Quality Increases Time, Increases Cost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rgbClr val="3E0547"/>
              </a:buClr>
            </a:pPr>
            <a:r>
              <a:rPr lang="en-US" sz="2000" dirty="0">
                <a:latin typeface="Arial" panose="020B0604020202020204" pitchFamily="34" charset="0"/>
              </a:rPr>
              <a:t>Lower Quality Decreases Time, Decreases Cost</a:t>
            </a:r>
            <a:endParaRPr 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6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17259</TotalTime>
  <Words>303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4 Pillars Of Production</vt:lpstr>
      <vt:lpstr>PowerPoint Presentation</vt:lpstr>
      <vt:lpstr>The 3 Forces of Manufacturing</vt:lpstr>
      <vt:lpstr>PowerPoint Presentation</vt:lpstr>
      <vt:lpstr>Overview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Leobert Jarina</dc:creator>
  <cp:lastModifiedBy>Steve Eagle</cp:lastModifiedBy>
  <cp:revision>177</cp:revision>
  <cp:lastPrinted>2018-05-17T07:32:26Z</cp:lastPrinted>
  <dcterms:created xsi:type="dcterms:W3CDTF">2017-10-06T05:50:03Z</dcterms:created>
  <dcterms:modified xsi:type="dcterms:W3CDTF">2019-08-25T10:13:28Z</dcterms:modified>
</cp:coreProperties>
</file>