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636" r:id="rId3"/>
    <p:sldId id="643" r:id="rId4"/>
    <p:sldId id="649" r:id="rId5"/>
    <p:sldId id="660" r:id="rId6"/>
    <p:sldId id="651" r:id="rId7"/>
    <p:sldId id="661" r:id="rId8"/>
    <p:sldId id="650" r:id="rId9"/>
    <p:sldId id="652" r:id="rId10"/>
    <p:sldId id="653" r:id="rId11"/>
    <p:sldId id="642" r:id="rId12"/>
    <p:sldId id="262" r:id="rId13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31"/>
    <a:srgbClr val="59118D"/>
    <a:srgbClr val="6600CC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FCE29-8369-47EF-9769-76294797EE1F}" type="datetimeFigureOut">
              <a:rPr lang="en-AU" smtClean="0"/>
              <a:t>27/11/2018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067B2-DBFE-4262-8732-3E9F1FB473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7070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29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72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61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86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18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93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51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86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86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57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16BA-885B-4E5D-9436-9A0F2D9BA6CC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6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D16BA-885B-4E5D-9436-9A0F2D9BA6CC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90660-8286-484C-8430-F1F8631AF66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" y="0"/>
            <a:ext cx="9130470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stone@hellmann.com.au" TargetMode="External"/><Relationship Id="rId2" Type="http://schemas.openxmlformats.org/officeDocument/2006/relationships/hyperlink" Target="mailto:sale4@gwocean.co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dhs.codes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1"/>
            <a:ext cx="9144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7E6048-6990-4CE9-86C0-64C6729B0E11}"/>
              </a:ext>
            </a:extLst>
          </p:cNvPr>
          <p:cNvSpPr txBox="1">
            <a:spLocks/>
          </p:cNvSpPr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59118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 things to get right every time:</a:t>
            </a:r>
            <a:endParaRPr lang="en-US" sz="3600" b="1" dirty="0">
              <a:solidFill>
                <a:srgbClr val="59118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D5AEFE-448E-4CB0-A670-43151694252A}"/>
              </a:ext>
            </a:extLst>
          </p:cNvPr>
          <p:cNvSpPr/>
          <p:nvPr/>
        </p:nvSpPr>
        <p:spPr>
          <a:xfrm>
            <a:off x="628650" y="1027907"/>
            <a:ext cx="8182303" cy="4016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PH" sz="28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PH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Incoterms and UNDERSTAND them</a:t>
            </a:r>
          </a:p>
          <a:p>
            <a:pPr marL="457200" lvl="0" indent="-4572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PH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single point of contact for each company involved</a:t>
            </a:r>
          </a:p>
          <a:p>
            <a:pPr marL="457200" lvl="0" indent="-4572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PH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all paperwork with all parties (be specific how to share)</a:t>
            </a:r>
          </a:p>
          <a:p>
            <a:pPr marL="457200" lvl="0" indent="-4572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PH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the Import Law (HS code)</a:t>
            </a:r>
          </a:p>
          <a:p>
            <a:pPr marL="457200" lvl="0" indent="-4572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PH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Quote early, ship early (sometimes delays happen that are no-ones fault)</a:t>
            </a:r>
            <a:endParaRPr lang="en-PH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PH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PH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0" y="1608189"/>
            <a:ext cx="91440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3E0547"/>
                </a:solidFill>
                <a:latin typeface="Arial" panose="020B0604020202020204" pitchFamily="34" charset="0"/>
              </a:rPr>
              <a:t>Q&amp;A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3E0547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rgbClr val="3E0547"/>
                </a:solidFill>
                <a:latin typeface="Arial" panose="020B0604020202020204" pitchFamily="34" charset="0"/>
              </a:rPr>
              <a:t>Thanks for Joining!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3E054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3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1"/>
            <a:ext cx="9144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525371" y="1465376"/>
            <a:ext cx="769552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4000" b="1" dirty="0">
                <a:solidFill>
                  <a:srgbClr val="591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Buying Secrets</a:t>
            </a:r>
            <a:endParaRPr lang="en-AU" sz="4000" b="1" dirty="0">
              <a:solidFill>
                <a:srgbClr val="5911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b="1" dirty="0">
                <a:solidFill>
                  <a:srgbClr val="591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</a:t>
            </a:r>
            <a:r>
              <a:rPr lang="en-US" sz="4000" b="1" dirty="0" smtClean="0">
                <a:solidFill>
                  <a:srgbClr val="591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4000" b="1" dirty="0" smtClean="0">
              <a:solidFill>
                <a:srgbClr val="5911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sz="4000" b="1" dirty="0" smtClean="0">
              <a:solidFill>
                <a:srgbClr val="5911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591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WELCOME!</a:t>
            </a:r>
            <a:endParaRPr lang="en-US" sz="4000" b="1" dirty="0">
              <a:solidFill>
                <a:srgbClr val="5911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780" y="1036321"/>
            <a:ext cx="855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591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Shipping &amp; Logistics</a:t>
            </a:r>
            <a:endParaRPr lang="en-US" sz="4000" b="1" dirty="0">
              <a:solidFill>
                <a:srgbClr val="5911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B7E6048-6990-4CE9-86C0-64C6729B0E11}"/>
              </a:ext>
            </a:extLst>
          </p:cNvPr>
          <p:cNvSpPr txBox="1">
            <a:spLocks/>
          </p:cNvSpPr>
          <p:nvPr/>
        </p:nvSpPr>
        <p:spPr>
          <a:xfrm>
            <a:off x="712592" y="224846"/>
            <a:ext cx="7762335" cy="4603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7000"/>
              </a:lnSpc>
              <a:spcAft>
                <a:spcPts val="800"/>
              </a:spcAft>
            </a:pPr>
            <a:endParaRPr lang="en-US" sz="8000" b="1" dirty="0" smtClean="0">
              <a:solidFill>
                <a:srgbClr val="00B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en-US" sz="8000" b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GO!</a:t>
            </a:r>
            <a:endParaRPr lang="en-US" sz="8000" b="1" dirty="0" smtClean="0">
              <a:solidFill>
                <a:srgbClr val="00B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7E6048-6990-4CE9-86C0-64C6729B0E11}"/>
              </a:ext>
            </a:extLst>
          </p:cNvPr>
          <p:cNvSpPr txBox="1">
            <a:spLocks/>
          </p:cNvSpPr>
          <p:nvPr/>
        </p:nvSpPr>
        <p:spPr>
          <a:xfrm>
            <a:off x="278780" y="312234"/>
            <a:ext cx="8551712" cy="2319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en-US" sz="4100" b="1" dirty="0">
                <a:solidFill>
                  <a:srgbClr val="59118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4100" b="1" dirty="0" smtClean="0">
                <a:solidFill>
                  <a:srgbClr val="59118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reight Companies that get the job Done!</a:t>
            </a:r>
          </a:p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endParaRPr lang="en-US" sz="4100" b="1" dirty="0" smtClean="0">
              <a:solidFill>
                <a:srgbClr val="59118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3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95881"/>
              </p:ext>
            </p:extLst>
          </p:nvPr>
        </p:nvGraphicFramePr>
        <p:xfrm>
          <a:off x="1659062" y="2631688"/>
          <a:ext cx="6209158" cy="1694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4579">
                  <a:extLst>
                    <a:ext uri="{9D8B030D-6E8A-4147-A177-3AD203B41FA5}">
                      <a16:colId xmlns:a16="http://schemas.microsoft.com/office/drawing/2014/main" val="3875403491"/>
                    </a:ext>
                  </a:extLst>
                </a:gridCol>
                <a:gridCol w="3104579">
                  <a:extLst>
                    <a:ext uri="{9D8B030D-6E8A-4147-A177-3AD203B41FA5}">
                      <a16:colId xmlns:a16="http://schemas.microsoft.com/office/drawing/2014/main" val="938033038"/>
                    </a:ext>
                  </a:extLst>
                </a:gridCol>
              </a:tblGrid>
              <a:tr h="1694985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GW international Shipping </a:t>
                      </a:r>
                    </a:p>
                    <a:p>
                      <a:pPr algn="l" defTabSz="9144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Email: </a:t>
                      </a: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  <a:hlinkClick r:id="rId2"/>
                        </a:rPr>
                        <a:t>sale4@gwocean.com</a:t>
                      </a:r>
                      <a:endParaRPr lang="en-US" sz="1200" b="1" u="none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defTabSz="9144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Name: Anson </a:t>
                      </a:r>
                    </a:p>
                    <a:p>
                      <a:pPr algn="l" defTabSz="91440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Phone: +86 138 2847 5332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Hellmann Shipping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AU" sz="700" b="1" u="non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200" b="1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http://www.hellmann.com.au/australia/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AU" sz="800" b="1" u="non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Email: </a:t>
                      </a: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+mn-lt"/>
                          <a:hlinkClick r:id="rId3"/>
                        </a:rPr>
                        <a:t>dstone@hellmann.com.au</a:t>
                      </a:r>
                      <a:endParaRPr lang="en-US" sz="1200" b="1" u="non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600" b="1" u="non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Name:</a:t>
                      </a: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David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600" b="1" u="none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AU" sz="1200" b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713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0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7E6048-6990-4CE9-86C0-64C6729B0E11}"/>
              </a:ext>
            </a:extLst>
          </p:cNvPr>
          <p:cNvSpPr txBox="1">
            <a:spLocks/>
          </p:cNvSpPr>
          <p:nvPr/>
        </p:nvSpPr>
        <p:spPr>
          <a:xfrm>
            <a:off x="278780" y="599616"/>
            <a:ext cx="8551712" cy="1159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7000"/>
              </a:lnSpc>
              <a:spcAft>
                <a:spcPts val="800"/>
              </a:spcAft>
            </a:pPr>
            <a:r>
              <a:rPr lang="en-US" sz="4100" b="1" dirty="0" smtClean="0">
                <a:solidFill>
                  <a:srgbClr val="59118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to Expect:</a:t>
            </a:r>
            <a:endParaRPr lang="en-US" sz="4100" b="1" dirty="0" smtClean="0">
              <a:solidFill>
                <a:srgbClr val="59118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endParaRPr lang="en-US" sz="4100" b="1" dirty="0" smtClean="0">
              <a:solidFill>
                <a:srgbClr val="59118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3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0" y="1759131"/>
            <a:ext cx="2570851" cy="4064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197" y="1759131"/>
            <a:ext cx="2431089" cy="4064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852" y="1759131"/>
            <a:ext cx="2251532" cy="406404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2987"/>
              </p:ext>
            </p:extLst>
          </p:nvPr>
        </p:nvGraphicFramePr>
        <p:xfrm>
          <a:off x="278780" y="1301931"/>
          <a:ext cx="807460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922">
                  <a:extLst>
                    <a:ext uri="{9D8B030D-6E8A-4147-A177-3AD203B41FA5}">
                      <a16:colId xmlns:a16="http://schemas.microsoft.com/office/drawing/2014/main" val="450900214"/>
                    </a:ext>
                  </a:extLst>
                </a:gridCol>
                <a:gridCol w="3257006">
                  <a:extLst>
                    <a:ext uri="{9D8B030D-6E8A-4147-A177-3AD203B41FA5}">
                      <a16:colId xmlns:a16="http://schemas.microsoft.com/office/drawing/2014/main" val="3453618575"/>
                    </a:ext>
                  </a:extLst>
                </a:gridCol>
                <a:gridCol w="2248674">
                  <a:extLst>
                    <a:ext uri="{9D8B030D-6E8A-4147-A177-3AD203B41FA5}">
                      <a16:colId xmlns:a16="http://schemas.microsoft.com/office/drawing/2014/main" val="2072085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F0"/>
                          </a:solidFill>
                        </a:rPr>
                        <a:t>1.</a:t>
                      </a:r>
                      <a:endParaRPr lang="en-AU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F0"/>
                          </a:solidFill>
                        </a:rPr>
                        <a:t>2.</a:t>
                      </a:r>
                      <a:endParaRPr lang="en-AU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F0"/>
                          </a:solidFill>
                        </a:rPr>
                        <a:t>3.</a:t>
                      </a:r>
                      <a:endParaRPr lang="en-AU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812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1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7E6048-6990-4CE9-86C0-64C6729B0E11}"/>
              </a:ext>
            </a:extLst>
          </p:cNvPr>
          <p:cNvSpPr txBox="1">
            <a:spLocks/>
          </p:cNvSpPr>
          <p:nvPr/>
        </p:nvSpPr>
        <p:spPr>
          <a:xfrm>
            <a:off x="4476204" y="303652"/>
            <a:ext cx="3027951" cy="565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59118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Wait… what?!</a:t>
            </a:r>
            <a:endParaRPr lang="en-US" sz="3200" b="1" dirty="0" smtClean="0">
              <a:solidFill>
                <a:srgbClr val="00B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60" y="170679"/>
            <a:ext cx="3040696" cy="54880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44435" y="170679"/>
            <a:ext cx="2481943" cy="1092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ounded Rectangle 8"/>
          <p:cNvSpPr/>
          <p:nvPr/>
        </p:nvSpPr>
        <p:spPr>
          <a:xfrm>
            <a:off x="644435" y="1429067"/>
            <a:ext cx="2481943" cy="12705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4476204" y="1592100"/>
            <a:ext cx="32482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 Quotes: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Minter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Hapag</a:t>
            </a:r>
            <a:r>
              <a:rPr lang="en-US" sz="1600" dirty="0" smtClean="0"/>
              <a:t>-Lloyd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4434" y="2765830"/>
            <a:ext cx="2481943" cy="166683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ounded Rectangle 11"/>
          <p:cNvSpPr/>
          <p:nvPr/>
        </p:nvSpPr>
        <p:spPr>
          <a:xfrm>
            <a:off x="644433" y="4498834"/>
            <a:ext cx="2481943" cy="115993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4476205" y="2757121"/>
            <a:ext cx="32482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Conditions &amp; limitations: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Terms may vary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Provide as much detail as possible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6205" y="4254136"/>
            <a:ext cx="32482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Payment Terms: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Terms may vary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Sometimes flexible for special requirements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261658" y="836025"/>
            <a:ext cx="1214546" cy="957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61656" y="1785257"/>
            <a:ext cx="1214548" cy="2791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312597" y="2952632"/>
            <a:ext cx="1163607" cy="15836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312597" y="4498834"/>
            <a:ext cx="1163607" cy="15836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88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7E6048-6990-4CE9-86C0-64C6729B0E11}"/>
              </a:ext>
            </a:extLst>
          </p:cNvPr>
          <p:cNvSpPr txBox="1">
            <a:spLocks/>
          </p:cNvSpPr>
          <p:nvPr/>
        </p:nvSpPr>
        <p:spPr>
          <a:xfrm>
            <a:off x="4284615" y="468744"/>
            <a:ext cx="3631476" cy="565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59118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JARGON ALERT!!</a:t>
            </a:r>
            <a:endParaRPr lang="en-US" sz="3200" b="1" dirty="0" smtClean="0">
              <a:solidFill>
                <a:srgbClr val="00B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60" y="170679"/>
            <a:ext cx="3040696" cy="5488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42923" y="1209713"/>
            <a:ext cx="32482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Common Terms: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O/F = Ocean </a:t>
            </a:r>
            <a:r>
              <a:rPr lang="en-US" sz="1600" dirty="0" err="1" smtClean="0"/>
              <a:t>Freaight</a:t>
            </a:r>
            <a:r>
              <a:rPr lang="en-US" sz="1600" dirty="0" smtClean="0"/>
              <a:t>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T/T = Transit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T/S = Temporary 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Valid = Quote Window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4433" y="2229064"/>
            <a:ext cx="2551613" cy="52805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4476205" y="2757121"/>
            <a:ext cx="44413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Conditions &amp; limitations: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OWS = Overweight Surcharge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Non-DG = Non Dangerous Goods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Standard clauses (freight forwarder)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445624" y="918360"/>
            <a:ext cx="3097299" cy="4746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312597" y="2563930"/>
            <a:ext cx="1163608" cy="38870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44433" y="261257"/>
            <a:ext cx="661853" cy="9647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ounded Rectangle 23"/>
          <p:cNvSpPr/>
          <p:nvPr/>
        </p:nvSpPr>
        <p:spPr>
          <a:xfrm>
            <a:off x="644432" y="2830804"/>
            <a:ext cx="2551613" cy="15931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246986" y="2973277"/>
            <a:ext cx="1229218" cy="70987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1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  <p:bldP spid="13" grpId="0"/>
      <p:bldP spid="18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7E6048-6990-4CE9-86C0-64C6729B0E11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59118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Other Common Jargon to Know</a:t>
            </a:r>
            <a:endParaRPr lang="en-US" sz="3600" b="1" dirty="0">
              <a:solidFill>
                <a:srgbClr val="59118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862" y="1459544"/>
            <a:ext cx="76112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HS Codes: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H</a:t>
            </a:r>
            <a:r>
              <a:rPr lang="en-US" sz="1600" dirty="0"/>
              <a:t>armonized Commodity Description and Coding </a:t>
            </a:r>
            <a:r>
              <a:rPr lang="en-US" sz="1600" b="1" dirty="0" smtClean="0"/>
              <a:t>S</a:t>
            </a:r>
            <a:r>
              <a:rPr lang="en-US" sz="1600" dirty="0" smtClean="0"/>
              <a:t>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number used to describe roughly 5300 products, articles and raw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Used to identify correct duty taxes and customs law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Find them here: </a:t>
            </a:r>
            <a:r>
              <a:rPr lang="en-US" sz="1600" dirty="0">
                <a:hlinkClick r:id="rId2"/>
              </a:rPr>
              <a:t>https://www.findhs.codes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9862" y="3262219"/>
            <a:ext cx="7611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Incoterms: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15 </a:t>
            </a:r>
            <a:r>
              <a:rPr lang="en-AU" dirty="0" smtClean="0"/>
              <a:t>international </a:t>
            </a:r>
            <a:r>
              <a:rPr lang="en-AU" dirty="0"/>
              <a:t>commercial </a:t>
            </a:r>
            <a:r>
              <a:rPr lang="en-AU" dirty="0" smtClean="0"/>
              <a:t>terms used to define the roles of the buyer and seller for international trade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R</a:t>
            </a:r>
            <a:r>
              <a:rPr lang="en-AU" dirty="0" smtClean="0"/>
              <a:t>eviewed every year by the international chamber of commerce (ICC) 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Lets take a closer look…</a:t>
            </a:r>
          </a:p>
        </p:txBody>
      </p:sp>
    </p:spTree>
    <p:extLst>
      <p:ext uri="{BB962C8B-B14F-4D97-AF65-F5344CB8AC3E}">
        <p14:creationId xmlns:p14="http://schemas.microsoft.com/office/powerpoint/2010/main" val="15265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7E6048-6990-4CE9-86C0-64C6729B0E11}"/>
              </a:ext>
            </a:extLst>
          </p:cNvPr>
          <p:cNvSpPr txBox="1">
            <a:spLocks/>
          </p:cNvSpPr>
          <p:nvPr/>
        </p:nvSpPr>
        <p:spPr>
          <a:xfrm>
            <a:off x="123553" y="95160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59118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Incoterms Explained</a:t>
            </a:r>
            <a:endParaRPr lang="en-US" sz="3600" b="1" dirty="0">
              <a:solidFill>
                <a:srgbClr val="59118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04" y="757941"/>
            <a:ext cx="8674740" cy="49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12628</TotalTime>
  <Words>246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PGothic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Leobert Jarina</dc:creator>
  <cp:lastModifiedBy>Steve Eagle</cp:lastModifiedBy>
  <cp:revision>240</cp:revision>
  <cp:lastPrinted>2018-05-17T07:32:26Z</cp:lastPrinted>
  <dcterms:created xsi:type="dcterms:W3CDTF">2017-10-06T05:50:03Z</dcterms:created>
  <dcterms:modified xsi:type="dcterms:W3CDTF">2018-11-27T15:13:39Z</dcterms:modified>
</cp:coreProperties>
</file>